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443" r:id="rId3"/>
    <p:sldId id="424" r:id="rId4"/>
    <p:sldId id="442" r:id="rId5"/>
    <p:sldId id="258" r:id="rId6"/>
    <p:sldId id="426" r:id="rId7"/>
    <p:sldId id="427" r:id="rId8"/>
    <p:sldId id="428" r:id="rId9"/>
    <p:sldId id="429" r:id="rId10"/>
    <p:sldId id="430" r:id="rId11"/>
    <p:sldId id="431" r:id="rId12"/>
    <p:sldId id="432" r:id="rId13"/>
    <p:sldId id="433" r:id="rId14"/>
    <p:sldId id="434" r:id="rId15"/>
    <p:sldId id="435" r:id="rId16"/>
    <p:sldId id="436" r:id="rId17"/>
    <p:sldId id="444" r:id="rId18"/>
    <p:sldId id="445" r:id="rId19"/>
    <p:sldId id="446" r:id="rId2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25" d="100"/>
          <a:sy n="125" d="100"/>
        </p:scale>
        <p:origin x="-18" y="-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8" y="0"/>
            <a:ext cx="12200069" cy="30468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부제목 2"/>
          <p:cNvSpPr>
            <a:spLocks noGrp="1"/>
          </p:cNvSpPr>
          <p:nvPr>
            <p:ph type="subTitle" idx="1" hasCustomPrompt="1"/>
          </p:nvPr>
        </p:nvSpPr>
        <p:spPr>
          <a:xfrm>
            <a:off x="527382" y="4293096"/>
            <a:ext cx="11137237" cy="850344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 u="none" baseline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소단원 및 부제목</a:t>
            </a:r>
            <a:endParaRPr lang="en-US" altLang="ko-KR"/>
          </a:p>
        </p:txBody>
      </p:sp>
      <p:sp>
        <p:nvSpPr>
          <p:cNvPr id="36" name="제목 1"/>
          <p:cNvSpPr txBox="1">
            <a:spLocks/>
          </p:cNvSpPr>
          <p:nvPr/>
        </p:nvSpPr>
        <p:spPr>
          <a:xfrm>
            <a:off x="-8069" y="1"/>
            <a:ext cx="12200069" cy="3046842"/>
          </a:xfrm>
          <a:prstGeom prst="rect">
            <a:avLst/>
          </a:prstGeom>
          <a:gradFill>
            <a:gsLst>
              <a:gs pos="100000">
                <a:schemeClr val="bg1"/>
              </a:gs>
              <a:gs pos="0">
                <a:schemeClr val="bg1">
                  <a:alpha val="0"/>
                </a:schemeClr>
              </a:gs>
            </a:gsLst>
            <a:lin ang="5400000" scaled="0"/>
          </a:gra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3600" b="1" kern="1200" cap="all" spc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HY견고딕" pitchFamily="18" charset="-127"/>
                <a:ea typeface="HY견고딕" pitchFamily="18" charset="-127"/>
                <a:cs typeface="+mj-cs"/>
              </a:defRPr>
            </a:lvl1pPr>
          </a:lstStyle>
          <a:p>
            <a:endParaRPr lang="ko-KR" altLang="en-US" sz="3600" dirty="0"/>
          </a:p>
        </p:txBody>
      </p:sp>
      <p:sp>
        <p:nvSpPr>
          <p:cNvPr id="2" name="제목 1"/>
          <p:cNvSpPr>
            <a:spLocks noGrp="1"/>
          </p:cNvSpPr>
          <p:nvPr>
            <p:ph type="ctrTitle" hasCustomPrompt="1"/>
          </p:nvPr>
        </p:nvSpPr>
        <p:spPr>
          <a:xfrm>
            <a:off x="-15875" y="973852"/>
            <a:ext cx="12192000" cy="3024336"/>
          </a:xfrm>
          <a:gradFill>
            <a:gsLst>
              <a:gs pos="100000">
                <a:schemeClr val="bg1">
                  <a:alpha val="79000"/>
                </a:schemeClr>
              </a:gs>
              <a:gs pos="0">
                <a:schemeClr val="bg1">
                  <a:alpha val="0"/>
                </a:schemeClr>
              </a:gs>
            </a:gsLst>
            <a:lin ang="5400000" scaled="0"/>
          </a:gradFill>
        </p:spPr>
        <p:txBody>
          <a:bodyPr wrap="none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1" cap="all" spc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defRPr>
            </a:lvl1pPr>
          </a:lstStyle>
          <a:p>
            <a:r>
              <a:rPr lang="en-US" altLang="ko-KR"/>
              <a:t> </a:t>
            </a:r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533301" y="5628704"/>
            <a:ext cx="11041227" cy="720080"/>
          </a:xfrm>
          <a:prstGeom prst="rect">
            <a:avLst/>
          </a:prstGeom>
          <a:gradFill>
            <a:gsLst>
              <a:gs pos="100000">
                <a:schemeClr val="bg1"/>
              </a:gs>
              <a:gs pos="0">
                <a:schemeClr val="bg1">
                  <a:alpha val="0"/>
                </a:schemeClr>
              </a:gs>
            </a:gsLst>
            <a:lin ang="5400000" scaled="0"/>
          </a:gradFill>
        </p:spPr>
        <p:txBody>
          <a:bodyPr vert="horz" wrap="none" lIns="91440" tIns="45720" rIns="91440" bIns="45720" rtlCol="0" anchor="ctr">
            <a:noAutofit/>
          </a:bodyPr>
          <a:lstStyle/>
          <a:p>
            <a:pPr algn="ctr"/>
            <a:r>
              <a:rPr lang="ko-KR" altLang="en-US" sz="1400" u="sng" dirty="0">
                <a:solidFill>
                  <a:schemeClr val="bg1">
                    <a:lumMod val="50000"/>
                  </a:schemeClr>
                </a:solidFill>
                <a:latin typeface="HY견고딕" pitchFamily="18" charset="-127"/>
                <a:ea typeface="HY견고딕" pitchFamily="18" charset="-127"/>
              </a:rPr>
              <a:t>㈜</a:t>
            </a:r>
            <a:r>
              <a:rPr lang="ko-KR" altLang="en-US" sz="1400" u="sng" dirty="0" err="1">
                <a:solidFill>
                  <a:schemeClr val="bg1">
                    <a:lumMod val="50000"/>
                  </a:schemeClr>
                </a:solidFill>
                <a:latin typeface="HY견고딕" pitchFamily="18" charset="-127"/>
                <a:ea typeface="HY견고딕" pitchFamily="18" charset="-127"/>
              </a:rPr>
              <a:t>바인드소프트</a:t>
            </a:r>
            <a:endParaRPr lang="ko-KR" altLang="en-US" sz="1400" u="sng" dirty="0">
              <a:solidFill>
                <a:schemeClr val="bg1">
                  <a:lumMod val="50000"/>
                </a:schemeClr>
              </a:solidFill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6480" y="-234125"/>
            <a:ext cx="1632181" cy="1207976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1797" y="5517233"/>
            <a:ext cx="864096" cy="639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9939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29"/>
          <p:cNvGrpSpPr/>
          <p:nvPr/>
        </p:nvGrpSpPr>
        <p:grpSpPr>
          <a:xfrm>
            <a:off x="476211" y="4357694"/>
            <a:ext cx="10763325" cy="71438"/>
            <a:chOff x="357158" y="4357694"/>
            <a:chExt cx="8072494" cy="71438"/>
          </a:xfrm>
        </p:grpSpPr>
        <p:pic>
          <p:nvPicPr>
            <p:cNvPr id="10" name="Picture 4"/>
            <p:cNvPicPr>
              <a:picLocks noChangeAspect="1" noChangeArrowheads="1"/>
            </p:cNvPicPr>
            <p:nvPr/>
          </p:nvPicPr>
          <p:blipFill>
            <a:blip r:embed="rId2" cstate="print"/>
            <a:srcRect r="7467" b="3225"/>
            <a:stretch>
              <a:fillRect/>
            </a:stretch>
          </p:blipFill>
          <p:spPr bwMode="auto">
            <a:xfrm>
              <a:off x="357158" y="4357694"/>
              <a:ext cx="1301694" cy="71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2" name="Picture 4"/>
            <p:cNvPicPr>
              <a:picLocks noChangeAspect="1" noChangeArrowheads="1"/>
            </p:cNvPicPr>
            <p:nvPr/>
          </p:nvPicPr>
          <p:blipFill>
            <a:blip r:embed="rId2" cstate="print"/>
            <a:srcRect l="24351" r="7467" b="3225"/>
            <a:stretch>
              <a:fillRect/>
            </a:stretch>
          </p:blipFill>
          <p:spPr bwMode="auto">
            <a:xfrm>
              <a:off x="1658852" y="4357694"/>
              <a:ext cx="959143" cy="71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3" name="Picture 4"/>
            <p:cNvPicPr>
              <a:picLocks noChangeAspect="1" noChangeArrowheads="1"/>
            </p:cNvPicPr>
            <p:nvPr/>
          </p:nvPicPr>
          <p:blipFill>
            <a:blip r:embed="rId2" cstate="print"/>
            <a:srcRect l="24351" r="7467" b="3225"/>
            <a:stretch>
              <a:fillRect/>
            </a:stretch>
          </p:blipFill>
          <p:spPr bwMode="auto">
            <a:xfrm>
              <a:off x="2617995" y="4357694"/>
              <a:ext cx="959143" cy="71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4" name="Picture 4"/>
            <p:cNvPicPr>
              <a:picLocks noChangeAspect="1" noChangeArrowheads="1"/>
            </p:cNvPicPr>
            <p:nvPr/>
          </p:nvPicPr>
          <p:blipFill>
            <a:blip r:embed="rId2" cstate="print"/>
            <a:srcRect l="24351" r="7467" b="3225"/>
            <a:stretch>
              <a:fillRect/>
            </a:stretch>
          </p:blipFill>
          <p:spPr bwMode="auto">
            <a:xfrm>
              <a:off x="3577138" y="4357694"/>
              <a:ext cx="959143" cy="71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5" name="Picture 4"/>
            <p:cNvPicPr>
              <a:picLocks noChangeAspect="1" noChangeArrowheads="1"/>
            </p:cNvPicPr>
            <p:nvPr/>
          </p:nvPicPr>
          <p:blipFill>
            <a:blip r:embed="rId2" cstate="print"/>
            <a:srcRect l="24351" r="7467" b="3225"/>
            <a:stretch>
              <a:fillRect/>
            </a:stretch>
          </p:blipFill>
          <p:spPr bwMode="auto">
            <a:xfrm>
              <a:off x="4536281" y="4357694"/>
              <a:ext cx="959143" cy="71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6" name="Picture 4"/>
            <p:cNvPicPr>
              <a:picLocks noChangeAspect="1" noChangeArrowheads="1"/>
            </p:cNvPicPr>
            <p:nvPr/>
          </p:nvPicPr>
          <p:blipFill>
            <a:blip r:embed="rId2" cstate="print"/>
            <a:srcRect l="24351" r="7467" b="3225"/>
            <a:stretch>
              <a:fillRect/>
            </a:stretch>
          </p:blipFill>
          <p:spPr bwMode="auto">
            <a:xfrm>
              <a:off x="5495424" y="4357694"/>
              <a:ext cx="959143" cy="71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" name="Picture 4"/>
            <p:cNvPicPr>
              <a:picLocks noChangeAspect="1" noChangeArrowheads="1"/>
            </p:cNvPicPr>
            <p:nvPr/>
          </p:nvPicPr>
          <p:blipFill>
            <a:blip r:embed="rId2" cstate="print"/>
            <a:srcRect l="24351" r="7467" b="3225"/>
            <a:stretch>
              <a:fillRect/>
            </a:stretch>
          </p:blipFill>
          <p:spPr bwMode="auto">
            <a:xfrm>
              <a:off x="6454567" y="4357694"/>
              <a:ext cx="1975085" cy="71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0" cap="all"/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13CDE7C1-A801-47F7-A2E5-4A3AB724CB1B}" type="datetimeFigureOut">
              <a:rPr lang="ko-KR" altLang="en-US" smtClean="0"/>
              <a:t>2025-10-22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0972D-193B-4DE1-9753-A877741B19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35638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71414"/>
            <a:ext cx="10972800" cy="582594"/>
          </a:xfrm>
        </p:spPr>
        <p:txBody>
          <a:bodyPr/>
          <a:lstStyle>
            <a:lvl1pPr algn="l">
              <a:defRPr/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5600" y="6429397"/>
            <a:ext cx="3860800" cy="292079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7600" y="6429397"/>
            <a:ext cx="2844800" cy="292079"/>
          </a:xfrm>
        </p:spPr>
        <p:txBody>
          <a:bodyPr/>
          <a:lstStyle/>
          <a:p>
            <a:fld id="{6B30972D-193B-4DE1-9753-A877741B194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600" y="928670"/>
            <a:ext cx="10972800" cy="5500726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ko-KR" altLang="en-US" dirty="0"/>
          </a:p>
        </p:txBody>
      </p:sp>
      <p:cxnSp>
        <p:nvCxnSpPr>
          <p:cNvPr id="11" name="직선 연결선 10"/>
          <p:cNvCxnSpPr/>
          <p:nvPr/>
        </p:nvCxnSpPr>
        <p:spPr>
          <a:xfrm>
            <a:off x="623392" y="620688"/>
            <a:ext cx="10945216" cy="0"/>
          </a:xfrm>
          <a:prstGeom prst="line">
            <a:avLst/>
          </a:prstGeom>
          <a:ln w="19050">
            <a:gradFill flip="none" rotWithShape="1">
              <a:gsLst>
                <a:gs pos="0">
                  <a:srgbClr val="FFFFFF"/>
                </a:gs>
                <a:gs pos="7001">
                  <a:srgbClr val="E6E6E6"/>
                </a:gs>
                <a:gs pos="32001">
                  <a:srgbClr val="7D8496"/>
                </a:gs>
                <a:gs pos="47000">
                  <a:srgbClr val="E6E6E6"/>
                </a:gs>
                <a:gs pos="85001">
                  <a:srgbClr val="7D8496"/>
                </a:gs>
                <a:gs pos="100000">
                  <a:srgbClr val="E6E6E6"/>
                </a:gs>
              </a:gsLst>
              <a:lin ang="0" scaled="1"/>
              <a:tileRect/>
            </a:gra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49108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jpeg"/><Relationship Id="rId5" Type="http://schemas.openxmlformats.org/officeDocument/2006/relationships/image" Target="../media/image1.jpe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0" name="Picture 16" descr="F:\images\design\2016.09.12 엣지아이랩 ppt 템플릿\line_yellow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21"/>
            <a:ext cx="12192000" cy="273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9" name="Picture 15" descr="F:\images\design\2016.09.12 엣지아이랩 ppt 템플릿\line_blue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612396"/>
            <a:ext cx="12192000" cy="245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620688"/>
            <a:ext cx="10972800" cy="55943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30972D-193B-4DE1-9753-A877741B194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145472"/>
            <a:ext cx="10972800" cy="40320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4566" y="-146851"/>
            <a:ext cx="984085" cy="728321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8683" y="6120214"/>
            <a:ext cx="984085" cy="728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1970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txStyles>
    <p:titleStyle>
      <a:lvl1pPr algn="l" defTabSz="914400" rtl="0" eaLnBrk="1" latinLnBrk="1" hangingPunct="1">
        <a:spcBef>
          <a:spcPct val="0"/>
        </a:spcBef>
        <a:buNone/>
        <a:defRPr sz="2000" b="0" kern="1200">
          <a:solidFill>
            <a:schemeClr val="tx1"/>
          </a:solidFill>
          <a:latin typeface="HY견고딕" pitchFamily="18" charset="-127"/>
          <a:ea typeface="HY견고딕" pitchFamily="18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Clr>
          <a:schemeClr val="accent6">
            <a:lumMod val="75000"/>
          </a:schemeClr>
        </a:buClr>
        <a:buFont typeface="Wingdings" pitchFamily="2" charset="2"/>
        <a:buChar char="l"/>
        <a:defRPr sz="1600" kern="1200">
          <a:solidFill>
            <a:schemeClr val="tx1"/>
          </a:solidFill>
          <a:latin typeface="+mn-ea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Clr>
          <a:srgbClr val="3399FF"/>
        </a:buClr>
        <a:buFont typeface="Arial" pitchFamily="34" charset="0"/>
        <a:buChar char="–"/>
        <a:defRPr sz="1600" kern="1200">
          <a:solidFill>
            <a:schemeClr val="tx1"/>
          </a:solidFill>
          <a:latin typeface="+mn-ea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Clr>
          <a:srgbClr val="FF9933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ea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Clr>
          <a:srgbClr val="3399FF"/>
        </a:buClr>
        <a:buFont typeface="Arial" pitchFamily="34" charset="0"/>
        <a:buChar char="–"/>
        <a:defRPr sz="1600" kern="1200">
          <a:solidFill>
            <a:schemeClr val="tx1"/>
          </a:solidFill>
          <a:latin typeface="+mn-ea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Clr>
          <a:srgbClr val="FF9933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ea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CDF559-7D30-F628-2AF3-885668DF6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스마트 시티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E3E8229-CB11-F477-AFF7-6F74E11674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스마트 시티의 이해</a:t>
            </a:r>
          </a:p>
        </p:txBody>
      </p:sp>
    </p:spTree>
    <p:extLst>
      <p:ext uri="{BB962C8B-B14F-4D97-AF65-F5344CB8AC3E}">
        <p14:creationId xmlns:p14="http://schemas.microsoft.com/office/powerpoint/2010/main" val="2879945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2FC5DD-913C-95DF-6FF5-201DFAE0E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기반 기술 </a:t>
            </a:r>
            <a:r>
              <a:rPr lang="en-US" altLang="ko-KR" dirty="0"/>
              <a:t>- 4. </a:t>
            </a:r>
            <a:r>
              <a:rPr lang="ko-KR" altLang="en-US" dirty="0"/>
              <a:t>전자 시스템 및 회로 설계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471FA00-6549-DE8E-873B-46144A1069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저전력 설계</a:t>
            </a:r>
            <a:r>
              <a:rPr lang="en-US" altLang="ko-KR" dirty="0"/>
              <a:t>: </a:t>
            </a:r>
          </a:p>
          <a:p>
            <a:pPr lvl="1"/>
            <a:r>
              <a:rPr lang="ko-KR" altLang="en-US" dirty="0"/>
              <a:t>스마트시티 내 장치들이 에너지를 효율적으로 사용하도록 설계하는 기술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에지 컴퓨팅</a:t>
            </a:r>
            <a:r>
              <a:rPr lang="en-US" altLang="ko-KR" dirty="0"/>
              <a:t>: </a:t>
            </a:r>
          </a:p>
          <a:p>
            <a:pPr lvl="1"/>
            <a:r>
              <a:rPr lang="ko-KR" altLang="en-US" dirty="0"/>
              <a:t>데이터 처리를 클라우드가 아닌 데이터 발생 근처에서 수행하는 기술로</a:t>
            </a:r>
            <a:r>
              <a:rPr lang="en-US" altLang="ko-KR" dirty="0"/>
              <a:t>, </a:t>
            </a:r>
            <a:r>
              <a:rPr lang="ko-KR" altLang="en-US" dirty="0"/>
              <a:t>응답 시간을 줄이고 대역폭을 절약하는 데 중요한 역할을 함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RFID/NFC </a:t>
            </a:r>
            <a:r>
              <a:rPr lang="ko-KR" altLang="en-US" dirty="0"/>
              <a:t>기술</a:t>
            </a:r>
            <a:r>
              <a:rPr lang="en-US" altLang="ko-KR" dirty="0"/>
              <a:t>: </a:t>
            </a:r>
          </a:p>
          <a:p>
            <a:pPr lvl="1"/>
            <a:r>
              <a:rPr lang="ko-KR" altLang="en-US" dirty="0"/>
              <a:t>무선으로 정보를 전송하고 인증할 수 있는 기술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4106" name="Picture 10">
            <a:extLst>
              <a:ext uri="{FF2B5EF4-FFF2-40B4-BE49-F238E27FC236}">
                <a16:creationId xmlns:a16="http://schemas.microsoft.com/office/drawing/2014/main" id="{39F784E7-3171-4CE6-6C84-ACDFF93E10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3022600"/>
            <a:ext cx="4876800" cy="3509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확대이미지">
            <a:extLst>
              <a:ext uri="{FF2B5EF4-FFF2-40B4-BE49-F238E27FC236}">
                <a16:creationId xmlns:a16="http://schemas.microsoft.com/office/drawing/2014/main" id="{C4C1C733-3EF4-7F2E-F282-42FCFF5F82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8733" y="3134288"/>
            <a:ext cx="5952067" cy="3420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73516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2FC5DD-913C-95DF-6FF5-201DFAE0E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기반 기술 </a:t>
            </a:r>
            <a:r>
              <a:rPr lang="en-US" altLang="ko-KR" dirty="0"/>
              <a:t>- 5. </a:t>
            </a:r>
            <a:r>
              <a:rPr lang="ko-KR" altLang="en-US" dirty="0"/>
              <a:t>인공지능 및 자동화 기술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471FA00-6549-DE8E-873B-46144A1069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928670"/>
            <a:ext cx="4766733" cy="5500727"/>
          </a:xfrm>
        </p:spPr>
        <p:txBody>
          <a:bodyPr/>
          <a:lstStyle/>
          <a:p>
            <a:r>
              <a:rPr lang="ko-KR" altLang="en-US" dirty="0"/>
              <a:t>컴퓨터 비전</a:t>
            </a:r>
            <a:r>
              <a:rPr lang="en-US" altLang="ko-KR" dirty="0"/>
              <a:t>: </a:t>
            </a:r>
          </a:p>
          <a:p>
            <a:pPr lvl="1"/>
            <a:r>
              <a:rPr lang="ko-KR" altLang="en-US" dirty="0"/>
              <a:t>스마트시티 내 감시 및 관리 시스템에서의 영상 데이터 분석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자율주행 시스템</a:t>
            </a:r>
            <a:r>
              <a:rPr lang="en-US" altLang="ko-KR" dirty="0"/>
              <a:t>: </a:t>
            </a:r>
          </a:p>
          <a:p>
            <a:pPr lvl="1"/>
            <a:r>
              <a:rPr lang="ko-KR" altLang="en-US" dirty="0"/>
              <a:t>자율주행 차량 및 </a:t>
            </a:r>
            <a:r>
              <a:rPr lang="ko-KR" altLang="en-US" dirty="0" err="1"/>
              <a:t>드론에</a:t>
            </a:r>
            <a:r>
              <a:rPr lang="ko-KR" altLang="en-US" dirty="0"/>
              <a:t> 적용되는 </a:t>
            </a:r>
            <a:r>
              <a:rPr lang="en-US" altLang="ko-KR" dirty="0"/>
              <a:t>AI </a:t>
            </a:r>
            <a:r>
              <a:rPr lang="ko-KR" altLang="en-US" dirty="0"/>
              <a:t>기반 시스템 설계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로보틱스</a:t>
            </a:r>
            <a:r>
              <a:rPr lang="en-US" altLang="ko-KR" dirty="0"/>
              <a:t>: </a:t>
            </a:r>
          </a:p>
          <a:p>
            <a:pPr lvl="1"/>
            <a:r>
              <a:rPr lang="ko-KR" altLang="en-US" dirty="0"/>
              <a:t>스마트시티에서의 로봇 자동화 응용 기술 </a:t>
            </a:r>
            <a:r>
              <a:rPr lang="en-US" altLang="ko-KR" dirty="0"/>
              <a:t>(</a:t>
            </a:r>
            <a:r>
              <a:rPr lang="ko-KR" altLang="en-US" dirty="0"/>
              <a:t>예</a:t>
            </a:r>
            <a:r>
              <a:rPr lang="en-US" altLang="ko-KR" dirty="0"/>
              <a:t>: </a:t>
            </a:r>
            <a:r>
              <a:rPr lang="ko-KR" altLang="en-US" dirty="0"/>
              <a:t>배송 </a:t>
            </a:r>
            <a:r>
              <a:rPr lang="ko-KR" altLang="en-US" dirty="0" err="1"/>
              <a:t>드론</a:t>
            </a:r>
            <a:r>
              <a:rPr lang="en-US" altLang="ko-KR" dirty="0"/>
              <a:t>, </a:t>
            </a:r>
            <a:r>
              <a:rPr lang="ko-KR" altLang="en-US" dirty="0"/>
              <a:t>청소 로봇</a:t>
            </a:r>
            <a:r>
              <a:rPr lang="en-US" altLang="ko-KR" dirty="0"/>
              <a:t>).</a:t>
            </a:r>
          </a:p>
          <a:p>
            <a:r>
              <a:rPr lang="ko-KR" altLang="en-US" dirty="0"/>
              <a:t>데이터 분석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84D5FCF7-DAFE-067E-5059-2B6E6CDFB9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533" y="4092597"/>
            <a:ext cx="4673600" cy="233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420AEADF-BEF0-6125-2CF4-A146D0F0D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6333" y="2819401"/>
            <a:ext cx="6594856" cy="3609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0C4DF18-4C44-037F-9F02-50D1FC3EBE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6400" y="928669"/>
            <a:ext cx="6096000" cy="1751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7925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2FC5DD-913C-95DF-6FF5-201DFAE0E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기반 기술 </a:t>
            </a:r>
            <a:r>
              <a:rPr lang="en-US" altLang="ko-KR" dirty="0"/>
              <a:t>- 6. </a:t>
            </a:r>
            <a:r>
              <a:rPr lang="ko-KR" altLang="en-US" dirty="0"/>
              <a:t>스마트 에너지 관리 기술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471FA00-6549-DE8E-873B-46144A1069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스마트 그리드</a:t>
            </a:r>
            <a:r>
              <a:rPr lang="en-US" altLang="ko-KR" dirty="0"/>
              <a:t>: </a:t>
            </a:r>
          </a:p>
          <a:p>
            <a:pPr lvl="1"/>
            <a:r>
              <a:rPr lang="ko-KR" altLang="en-US" dirty="0"/>
              <a:t>전력망을 효율적으로 관리하고 최적화하는 기술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에너지 저장 시스템</a:t>
            </a:r>
            <a:r>
              <a:rPr lang="en-US" altLang="ko-KR" dirty="0"/>
              <a:t>: </a:t>
            </a:r>
          </a:p>
          <a:p>
            <a:pPr lvl="1"/>
            <a:r>
              <a:rPr lang="ko-KR" altLang="en-US" dirty="0"/>
              <a:t>배터리 및 기타 에너지 저장 장치의 설계와 관리 기술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재생 에너지 통합</a:t>
            </a:r>
            <a:r>
              <a:rPr lang="en-US" altLang="ko-KR" dirty="0"/>
              <a:t>: </a:t>
            </a:r>
          </a:p>
          <a:p>
            <a:pPr lvl="1"/>
            <a:r>
              <a:rPr lang="ko-KR" altLang="en-US" dirty="0"/>
              <a:t>태양광</a:t>
            </a:r>
            <a:r>
              <a:rPr lang="en-US" altLang="ko-KR" dirty="0"/>
              <a:t>, </a:t>
            </a:r>
            <a:r>
              <a:rPr lang="ko-KR" altLang="en-US" dirty="0"/>
              <a:t>풍력 등의 재생 에너지를 스마트시티 전력망에 통합하는 기술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B23A82D0-E5D7-59A3-3B14-2B93C69E53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00" y="2819401"/>
            <a:ext cx="5689600" cy="3879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41610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2FC5DD-913C-95DF-6FF5-201DFAE0E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기반 기술 </a:t>
            </a:r>
            <a:r>
              <a:rPr lang="en-US" altLang="ko-KR" dirty="0"/>
              <a:t>- 7. </a:t>
            </a:r>
            <a:r>
              <a:rPr lang="ko-KR" altLang="en-US" dirty="0"/>
              <a:t>시스템 통합 및 프로젝트 관리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471FA00-6549-DE8E-873B-46144A1069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928670"/>
            <a:ext cx="7823200" cy="5500727"/>
          </a:xfrm>
        </p:spPr>
        <p:txBody>
          <a:bodyPr/>
          <a:lstStyle/>
          <a:p>
            <a:r>
              <a:rPr lang="ko-KR" altLang="en-US" dirty="0"/>
              <a:t>시스템 통합</a:t>
            </a:r>
            <a:r>
              <a:rPr lang="en-US" altLang="ko-KR" dirty="0"/>
              <a:t>: </a:t>
            </a:r>
          </a:p>
          <a:p>
            <a:pPr lvl="1"/>
            <a:r>
              <a:rPr lang="ko-KR" altLang="en-US" dirty="0"/>
              <a:t>다양한 스마트시티 시스템 및 기술을 하나의 통합된 플랫폼으로 연결하는 기술</a:t>
            </a:r>
            <a:r>
              <a:rPr lang="en-US" altLang="ko-KR" dirty="0"/>
              <a:t>. - Mobius</a:t>
            </a:r>
          </a:p>
          <a:p>
            <a:pPr lvl="1"/>
            <a:r>
              <a:rPr lang="ko-KR" altLang="en-US" dirty="0"/>
              <a:t>스마트 홈 및 스마트 빌딩 기술</a:t>
            </a:r>
            <a:endParaRPr lang="en-US" altLang="ko-KR" dirty="0"/>
          </a:p>
          <a:p>
            <a:r>
              <a:rPr lang="ko-KR" altLang="en-US" dirty="0"/>
              <a:t>프로젝트 관리</a:t>
            </a:r>
            <a:r>
              <a:rPr lang="en-US" altLang="ko-KR" dirty="0"/>
              <a:t>: </a:t>
            </a:r>
          </a:p>
          <a:p>
            <a:pPr lvl="1"/>
            <a:r>
              <a:rPr lang="ko-KR" altLang="en-US" dirty="0"/>
              <a:t>복잡한 스마트시티 프로젝트를 기획하고 운영하는 능력</a:t>
            </a:r>
            <a:r>
              <a:rPr lang="en-US" altLang="ko-KR" dirty="0"/>
              <a:t>, </a:t>
            </a:r>
            <a:r>
              <a:rPr lang="ko-KR" altLang="en-US" dirty="0"/>
              <a:t>특히 협업과 자원 관리에 중점을 둠</a:t>
            </a:r>
            <a:r>
              <a:rPr lang="en-US" altLang="ko-KR" dirty="0"/>
              <a:t>.</a:t>
            </a:r>
          </a:p>
          <a:p>
            <a:pPr lvl="1"/>
            <a:endParaRPr lang="ko-KR" altLang="en-US" dirty="0"/>
          </a:p>
        </p:txBody>
      </p:sp>
      <p:pic>
        <p:nvPicPr>
          <p:cNvPr id="7171" name="Picture 3" descr="시티허브 구성도">
            <a:extLst>
              <a:ext uri="{FF2B5EF4-FFF2-40B4-BE49-F238E27FC236}">
                <a16:creationId xmlns:a16="http://schemas.microsoft.com/office/drawing/2014/main" id="{3DE0575A-1556-B368-A143-0E99584B8A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4952" y="671139"/>
            <a:ext cx="4197048" cy="2570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포스코ICT의 스마트빌딩 모식도. 연료전지 발전 및 폐열회수 보안,방재 조명제어 뮤무선통신융합 공주 통합관제 에너지효율화 안내 주차관리 ">
            <a:extLst>
              <a:ext uri="{FF2B5EF4-FFF2-40B4-BE49-F238E27FC236}">
                <a16:creationId xmlns:a16="http://schemas.microsoft.com/office/drawing/2014/main" id="{80DCD1BB-2FF5-FD68-7FBD-7F3A9E0843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958380"/>
            <a:ext cx="5411213" cy="3854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3" name="Picture 5">
            <a:extLst>
              <a:ext uri="{FF2B5EF4-FFF2-40B4-BE49-F238E27FC236}">
                <a16:creationId xmlns:a16="http://schemas.microsoft.com/office/drawing/2014/main" id="{FFE4C7A4-BE60-1E21-D6A9-06BB89F9B5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1800" y="3225800"/>
            <a:ext cx="6680200" cy="3319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65781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2FC5DD-913C-95DF-6FF5-201DFAE0E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기반 기술 </a:t>
            </a:r>
            <a:r>
              <a:rPr lang="en-US" altLang="ko-KR" dirty="0"/>
              <a:t>- 8. </a:t>
            </a:r>
            <a:r>
              <a:rPr lang="ko-KR" altLang="en-US" dirty="0"/>
              <a:t>데이터 보안 및 프라이버시 보호 기술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471FA00-6549-DE8E-873B-46144A1069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928670"/>
            <a:ext cx="4572000" cy="5500727"/>
          </a:xfrm>
        </p:spPr>
        <p:txBody>
          <a:bodyPr/>
          <a:lstStyle/>
          <a:p>
            <a:r>
              <a:rPr lang="ko-KR" altLang="en-US" dirty="0"/>
              <a:t>암호화 및 인증 기술</a:t>
            </a:r>
            <a:r>
              <a:rPr lang="en-US" altLang="ko-KR" dirty="0"/>
              <a:t>: </a:t>
            </a:r>
          </a:p>
          <a:p>
            <a:pPr lvl="1"/>
            <a:r>
              <a:rPr lang="ko-KR" altLang="en-US" dirty="0"/>
              <a:t>데이터를 보호하고 사용자 프라이버시를 보장하기 위한 암호화 및 인증 메커니즘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침입 탐지 시스템</a:t>
            </a:r>
            <a:r>
              <a:rPr lang="en-US" altLang="ko-KR" dirty="0"/>
              <a:t>(IDS): </a:t>
            </a:r>
          </a:p>
          <a:p>
            <a:pPr lvl="1"/>
            <a:r>
              <a:rPr lang="ko-KR" altLang="en-US" dirty="0"/>
              <a:t>스마트시티 내 네트워크와 시스템에 대한 침입을 탐지하고 대응하는 기술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프라이버시 보존 기법</a:t>
            </a:r>
            <a:r>
              <a:rPr lang="en-US" altLang="ko-KR" dirty="0"/>
              <a:t>: </a:t>
            </a:r>
          </a:p>
          <a:p>
            <a:pPr lvl="1"/>
            <a:r>
              <a:rPr lang="ko-KR" altLang="en-US" dirty="0"/>
              <a:t>개인정보를 보호하기 위한 데이터 익명화 및 민감 데이터 보호 기술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디지털 </a:t>
            </a:r>
            <a:r>
              <a:rPr lang="en-US" altLang="ko-KR" dirty="0"/>
              <a:t>ID </a:t>
            </a:r>
            <a:r>
              <a:rPr lang="ko-KR" altLang="en-US" dirty="0"/>
              <a:t>및 인증 기술</a:t>
            </a:r>
            <a:endParaRPr lang="en-US" altLang="ko-KR" dirty="0"/>
          </a:p>
          <a:p>
            <a:pPr lvl="1"/>
            <a:r>
              <a:rPr lang="ko-KR" altLang="en-US" dirty="0"/>
              <a:t>스마트시티의 다양한 서비스를 이용하기 위한 안전한 디지털 신원 인증 기술</a:t>
            </a:r>
            <a:endParaRPr lang="en-US" altLang="ko-KR" dirty="0"/>
          </a:p>
          <a:p>
            <a:r>
              <a:rPr lang="ko-KR" altLang="en-US" dirty="0"/>
              <a:t>블록체인 기술</a:t>
            </a:r>
            <a:endParaRPr lang="en-US" altLang="ko-KR" dirty="0"/>
          </a:p>
          <a:p>
            <a:pPr lvl="1"/>
            <a:r>
              <a:rPr lang="ko-KR" altLang="en-US" dirty="0"/>
              <a:t>블록체인은 분산 원장 기술로</a:t>
            </a:r>
            <a:r>
              <a:rPr lang="en-US" altLang="ko-KR" dirty="0"/>
              <a:t>, </a:t>
            </a:r>
            <a:r>
              <a:rPr lang="ko-KR" altLang="en-US" dirty="0"/>
              <a:t>스마트시티의 다양한 데이터 거래와 인증 절차에서 투명성과 보안을 높임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C40CE420-82AE-7035-8F7C-2D102073E3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4801" y="1075267"/>
            <a:ext cx="6385911" cy="4837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5620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2FC5DD-913C-95DF-6FF5-201DFAE0E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기반 기술 </a:t>
            </a:r>
            <a:r>
              <a:rPr lang="en-US" altLang="ko-KR" dirty="0"/>
              <a:t>- 9. </a:t>
            </a:r>
            <a:r>
              <a:rPr lang="ko-KR" altLang="en-US" dirty="0"/>
              <a:t>사용자 인터페이스 및 경험 디자인 </a:t>
            </a:r>
            <a:r>
              <a:rPr lang="en-US" altLang="ko-KR" dirty="0"/>
              <a:t>(UI/UX)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471FA00-6549-DE8E-873B-46144A1069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사용자 인터페이스 설계</a:t>
            </a:r>
            <a:r>
              <a:rPr lang="en-US" altLang="ko-KR" dirty="0"/>
              <a:t>: </a:t>
            </a:r>
          </a:p>
          <a:p>
            <a:pPr lvl="1"/>
            <a:r>
              <a:rPr lang="ko-KR" altLang="en-US" dirty="0"/>
              <a:t>스마트시티 시스템이 시민들에게 직관적으로 제공될 수 있도록 </a:t>
            </a:r>
            <a:r>
              <a:rPr lang="en-US" altLang="ko-KR" dirty="0"/>
              <a:t>UI/UX</a:t>
            </a:r>
            <a:r>
              <a:rPr lang="ko-KR" altLang="en-US" dirty="0"/>
              <a:t>를 설계하는 기술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AR/VR : </a:t>
            </a:r>
          </a:p>
          <a:p>
            <a:pPr lvl="1"/>
            <a:r>
              <a:rPr lang="ko-KR" altLang="en-US" dirty="0"/>
              <a:t>스마트시티의 정보를 시각적으로 표현하고 시민과의 상호작용을 개선하는 증강현실 및 가상현실 기술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디지털 트윈</a:t>
            </a:r>
            <a:r>
              <a:rPr lang="en-US" altLang="ko-KR" dirty="0"/>
              <a:t>:</a:t>
            </a:r>
          </a:p>
          <a:p>
            <a:pPr lvl="1"/>
            <a:r>
              <a:rPr lang="ko-KR" altLang="en-US" dirty="0"/>
              <a:t>디지털 트윈은 물리적 객체의 디지털 복제본으로</a:t>
            </a:r>
            <a:r>
              <a:rPr lang="en-US" altLang="ko-KR" dirty="0"/>
              <a:t>, </a:t>
            </a:r>
            <a:r>
              <a:rPr lang="ko-KR" altLang="en-US" dirty="0"/>
              <a:t>스마트시티의 다양한 요소들을 가상 환경에서 모니터링하고 최적화하는 데 사용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BBB214E-9B40-462B-81FA-8D0AFC65DC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1" y="3124200"/>
            <a:ext cx="9697180" cy="3145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7768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2FC5DD-913C-95DF-6FF5-201DFAE0E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기반 기술 </a:t>
            </a:r>
            <a:r>
              <a:rPr lang="en-US" altLang="ko-KR" dirty="0"/>
              <a:t>- 10. </a:t>
            </a:r>
            <a:r>
              <a:rPr lang="ko-KR" altLang="en-US" dirty="0"/>
              <a:t>지속 가능성 및 친환경 기술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471FA00-6549-DE8E-873B-46144A1069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928670"/>
            <a:ext cx="5791200" cy="5500727"/>
          </a:xfrm>
        </p:spPr>
        <p:txBody>
          <a:bodyPr/>
          <a:lstStyle/>
          <a:p>
            <a:r>
              <a:rPr lang="ko-KR" altLang="en-US" dirty="0"/>
              <a:t>친환경 재료 및 설계</a:t>
            </a:r>
            <a:r>
              <a:rPr lang="en-US" altLang="ko-KR" dirty="0"/>
              <a:t>: </a:t>
            </a:r>
          </a:p>
          <a:p>
            <a:pPr lvl="1"/>
            <a:r>
              <a:rPr lang="ko-KR" altLang="en-US" dirty="0"/>
              <a:t>전자기기와 인프라가 환경에 미치는 영향을 최소화하는 기술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재활용 및 자원 관리</a:t>
            </a:r>
            <a:r>
              <a:rPr lang="en-US" altLang="ko-KR" dirty="0"/>
              <a:t>: </a:t>
            </a:r>
          </a:p>
          <a:p>
            <a:pPr lvl="1"/>
            <a:r>
              <a:rPr lang="ko-KR" altLang="en-US" dirty="0"/>
              <a:t>스마트시티 내 자원의 효율적 사용과 재활용을 촉진하는 기술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스마트 팜 관리</a:t>
            </a:r>
            <a:r>
              <a:rPr lang="en-US" altLang="ko-KR" dirty="0"/>
              <a:t>:</a:t>
            </a:r>
          </a:p>
          <a:p>
            <a:pPr lvl="1"/>
            <a:r>
              <a:rPr lang="ko-KR" altLang="en-US" dirty="0"/>
              <a:t>온도</a:t>
            </a:r>
            <a:r>
              <a:rPr lang="en-US" altLang="ko-KR" dirty="0"/>
              <a:t>, </a:t>
            </a:r>
            <a:r>
              <a:rPr lang="ko-KR" altLang="en-US" dirty="0"/>
              <a:t>습도</a:t>
            </a:r>
            <a:r>
              <a:rPr lang="en-US" altLang="ko-KR" dirty="0"/>
              <a:t>, </a:t>
            </a:r>
            <a:r>
              <a:rPr lang="ko-KR" altLang="en-US" dirty="0"/>
              <a:t>토양 수분</a:t>
            </a:r>
            <a:r>
              <a:rPr lang="en-US" altLang="ko-KR" dirty="0"/>
              <a:t>, CO2 </a:t>
            </a:r>
            <a:r>
              <a:rPr lang="ko-KR" altLang="en-US" dirty="0"/>
              <a:t>수준 등을 모니터링하기 위한 센서 기술</a:t>
            </a:r>
            <a:endParaRPr lang="en-US" altLang="ko-KR" dirty="0"/>
          </a:p>
          <a:p>
            <a:pPr lvl="1"/>
            <a:r>
              <a:rPr lang="ko-KR" altLang="en-US" dirty="0"/>
              <a:t>실시간으로 농작물의 상태를 모니터링하고</a:t>
            </a:r>
            <a:r>
              <a:rPr lang="en-US" altLang="ko-KR" dirty="0"/>
              <a:t>, </a:t>
            </a:r>
            <a:r>
              <a:rPr lang="ko-KR" altLang="en-US" dirty="0"/>
              <a:t>데이터를 수집하여 자동으로 환경을 제어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D29955B2-2449-E39C-CFC4-F51BAE29B2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9200" y="928670"/>
            <a:ext cx="5664200" cy="4229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확대이미지">
            <a:extLst>
              <a:ext uri="{FF2B5EF4-FFF2-40B4-BE49-F238E27FC236}">
                <a16:creationId xmlns:a16="http://schemas.microsoft.com/office/drawing/2014/main" id="{6A001CEE-388E-01B7-99FA-810FF9B037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338" y="4057321"/>
            <a:ext cx="4988127" cy="2391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49764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AA8AAA-E883-7E75-8BFC-A0E15F9DC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스마트 시티 기술 적용 사례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2746CAA-C564-E0AA-6B20-3D23EF18E2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빅데이터 활용 스마트시티 기술 적용 사례</a:t>
            </a:r>
            <a:r>
              <a:rPr lang="en-US" altLang="ko-KR" dirty="0"/>
              <a:t>(</a:t>
            </a:r>
            <a:r>
              <a:rPr lang="ko-KR" altLang="en-US" dirty="0"/>
              <a:t>서울특별시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93D91A8-BC07-7680-4BF4-D0D486AB03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209" y="1466829"/>
            <a:ext cx="10313581" cy="4629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1772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937FE7-EE15-8CDB-2991-62EA8EE6C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스마트 시티 기술 적용 사례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B3F235B-56A4-18C6-07C7-7BF1F8A823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세계 각국의 스마트시티 지원현황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EEE7FD3-FB0E-D378-E36D-5D2A7BDCEE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340" y="1401338"/>
            <a:ext cx="10269383" cy="4782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9707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3FCC6E-E129-5A83-2107-A18E9D4680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스마트 시티 기술 적용 사례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397280A-43E1-7DFA-5A30-9607951F5E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세종시 스마트 도로 서비스 및 보행자 안전 서비스 구축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7734ADA-CE37-7692-96B7-B3C7384C7F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6511" y="1269891"/>
            <a:ext cx="8673015" cy="5201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4041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8B3EAED-1F6F-3445-6BBE-2DDDF871B2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스마트시티 개요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0B29C3EE-8432-8088-B547-55557FF4C1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스마트시티의 정의</a:t>
            </a:r>
            <a:endParaRPr lang="en-US" altLang="ko-KR" dirty="0"/>
          </a:p>
          <a:p>
            <a:pPr lvl="1"/>
            <a:r>
              <a:rPr lang="ko-KR" altLang="en-US" dirty="0"/>
              <a:t>디지털과 사물인터넷기기를 활용해 도시환경의 효율성</a:t>
            </a:r>
            <a:r>
              <a:rPr lang="en-US" altLang="ko-KR" dirty="0"/>
              <a:t>,</a:t>
            </a:r>
            <a:r>
              <a:rPr lang="ko-KR" altLang="en-US" dirty="0"/>
              <a:t> 지속가능성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생활성을높이는것</a:t>
            </a:r>
            <a:endParaRPr lang="en-US" altLang="ko-KR" dirty="0"/>
          </a:p>
          <a:p>
            <a:pPr lvl="1"/>
            <a:r>
              <a:rPr lang="ko-KR" altLang="en-US" dirty="0"/>
              <a:t>센서</a:t>
            </a:r>
            <a:r>
              <a:rPr lang="en-US" altLang="ko-KR" dirty="0"/>
              <a:t>, </a:t>
            </a:r>
            <a:r>
              <a:rPr lang="ko-KR" altLang="en-US" dirty="0"/>
              <a:t>카메라</a:t>
            </a:r>
            <a:r>
              <a:rPr lang="en-US" altLang="ko-KR" dirty="0"/>
              <a:t>, </a:t>
            </a:r>
            <a:r>
              <a:rPr lang="ko-KR" altLang="en-US" dirty="0"/>
              <a:t>모바일 장치와 같은 다양한 소스의 데이터를 수집하고 분석하여 시민들의 </a:t>
            </a:r>
            <a:r>
              <a:rPr lang="ko-KR" altLang="en-US" dirty="0" err="1"/>
              <a:t>삶의질을향상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B2C5194-FDC8-F466-D163-C8ED97EC35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114" y="2068141"/>
            <a:ext cx="10202004" cy="4084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1058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609600" y="71413"/>
            <a:ext cx="10972800" cy="582595"/>
          </a:xfrm>
        </p:spPr>
        <p:txBody>
          <a:bodyPr>
            <a:normAutofit/>
          </a:bodyPr>
          <a:lstStyle/>
          <a:p>
            <a:r>
              <a:rPr lang="ko-KR" altLang="en-US" dirty="0"/>
              <a:t>스마트 시티 개론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600" y="928670"/>
            <a:ext cx="3556000" cy="5500727"/>
          </a:xfrm>
        </p:spPr>
        <p:txBody>
          <a:bodyPr/>
          <a:lstStyle/>
          <a:p>
            <a:r>
              <a:rPr lang="ko-KR" altLang="en-US" dirty="0"/>
              <a:t>스마트시티는 첨단 </a:t>
            </a:r>
            <a:r>
              <a:rPr lang="en-US" altLang="ko-KR" dirty="0"/>
              <a:t>ICT</a:t>
            </a:r>
            <a:r>
              <a:rPr lang="ko-KR" altLang="en-US" dirty="0"/>
              <a:t>（</a:t>
            </a:r>
            <a:r>
              <a:rPr lang="ko-KR" altLang="en-US" dirty="0" err="1"/>
              <a:t>정보통신기술）을</a:t>
            </a:r>
            <a:r>
              <a:rPr lang="ko-KR" altLang="en-US" dirty="0"/>
              <a:t> 활용한 지능형 인프라 네트워크에 기반한 플랫폼으로 이해될 수 있음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현재는 스마트시티에 대한 표준화된 정의는 부재하며 다양한 개념이 통용되고 있음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여러가지 배경에 의해 스마트 시티가 추진되고 있는 추세임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인구 감소</a:t>
            </a:r>
            <a:r>
              <a:rPr lang="en-US" altLang="ko-KR" dirty="0"/>
              <a:t>, </a:t>
            </a:r>
            <a:r>
              <a:rPr lang="ko-KR" altLang="en-US" dirty="0"/>
              <a:t>노후 산업</a:t>
            </a:r>
            <a:r>
              <a:rPr lang="en-US" altLang="ko-KR" dirty="0"/>
              <a:t>, </a:t>
            </a:r>
            <a:r>
              <a:rPr lang="ko-KR" altLang="en-US" dirty="0"/>
              <a:t>지역불균형</a:t>
            </a:r>
            <a:endParaRPr lang="en-US" altLang="ko-KR" dirty="0"/>
          </a:p>
          <a:p>
            <a:pPr lvl="1"/>
            <a:r>
              <a:rPr lang="ko-KR" altLang="en-US" dirty="0"/>
              <a:t>한국 판 뉴딜사업으로 경제 활성화</a:t>
            </a:r>
            <a:endParaRPr lang="en-US" altLang="ko-KR" dirty="0"/>
          </a:p>
          <a:p>
            <a:pPr lvl="1"/>
            <a:r>
              <a:rPr lang="ko-KR" altLang="en-US" dirty="0"/>
              <a:t>삶의 질 향상</a:t>
            </a:r>
            <a:r>
              <a:rPr lang="en-US" altLang="ko-KR" dirty="0"/>
              <a:t>, </a:t>
            </a:r>
            <a:r>
              <a:rPr lang="ko-KR" altLang="en-US" dirty="0"/>
              <a:t>헬스케어</a:t>
            </a:r>
            <a:r>
              <a:rPr lang="en-US" altLang="ko-KR" dirty="0"/>
              <a:t>, </a:t>
            </a:r>
          </a:p>
          <a:p>
            <a:pPr lvl="1"/>
            <a:r>
              <a:rPr lang="ko-KR" altLang="en-US" dirty="0"/>
              <a:t>기후변화 대응</a:t>
            </a:r>
            <a:r>
              <a:rPr lang="en-US" altLang="ko-KR" dirty="0"/>
              <a:t>, </a:t>
            </a:r>
            <a:r>
              <a:rPr lang="ko-KR" altLang="en-US" dirty="0"/>
              <a:t>화재예방</a:t>
            </a:r>
            <a:r>
              <a:rPr lang="en-US" altLang="ko-KR" dirty="0"/>
              <a:t>,</a:t>
            </a:r>
          </a:p>
          <a:p>
            <a:pPr lvl="1"/>
            <a:r>
              <a:rPr lang="ko-KR" altLang="en-US" dirty="0"/>
              <a:t>국가 경쟁력 강화</a:t>
            </a:r>
            <a:endParaRPr lang="en-US" altLang="ko-KR" dirty="0"/>
          </a:p>
          <a:p>
            <a:pPr lvl="1"/>
            <a:r>
              <a:rPr lang="ko-KR" altLang="en-US" dirty="0"/>
              <a:t>기타</a:t>
            </a:r>
            <a:r>
              <a:rPr lang="en-US" altLang="ko-KR" dirty="0"/>
              <a:t>…</a:t>
            </a:r>
          </a:p>
          <a:p>
            <a:pPr lvl="1"/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8E66B87-653F-CE46-5556-B11E469F01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8801" y="714367"/>
            <a:ext cx="7678969" cy="5929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055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B7FABF-3081-DE91-EBDE-99A0A48EDE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서비스 로드맵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85765533-0229-D7A8-C034-752E5429A9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600" y="771029"/>
            <a:ext cx="11941681" cy="5096371"/>
          </a:xfrm>
        </p:spPr>
      </p:pic>
    </p:spTree>
    <p:extLst>
      <p:ext uri="{BB962C8B-B14F-4D97-AF65-F5344CB8AC3E}">
        <p14:creationId xmlns:p14="http://schemas.microsoft.com/office/powerpoint/2010/main" val="14397775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1FB8FD4-DAD6-3C1D-9726-2B41CBEA5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스마트 시티 동향</a:t>
            </a:r>
          </a:p>
        </p:txBody>
      </p:sp>
      <p:sp>
        <p:nvSpPr>
          <p:cNvPr id="6" name="내용 개체 틀 15">
            <a:extLst>
              <a:ext uri="{FF2B5EF4-FFF2-40B4-BE49-F238E27FC236}">
                <a16:creationId xmlns:a16="http://schemas.microsoft.com/office/drawing/2014/main" id="{BAB85B0E-C289-7B40-C802-C374A9A846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928688"/>
            <a:ext cx="10972800" cy="5500687"/>
          </a:xfrm>
        </p:spPr>
        <p:txBody>
          <a:bodyPr/>
          <a:lstStyle/>
          <a:p>
            <a:r>
              <a:rPr lang="ko-KR" altLang="en-US" dirty="0"/>
              <a:t>「스마트도시 </a:t>
            </a:r>
            <a:r>
              <a:rPr lang="ko-KR" altLang="en-US" dirty="0" err="1"/>
              <a:t>법」에서는</a:t>
            </a:r>
            <a:r>
              <a:rPr lang="ko-KR" altLang="en-US" dirty="0"/>
              <a:t> 스마트시 티 기술을 ‘스마트도시기반시설을 건설하여 스마트도시서비스를 제공하기 위한 건설 </a:t>
            </a:r>
            <a:r>
              <a:rPr lang="en-US" altLang="ko-KR" dirty="0"/>
              <a:t>• </a:t>
            </a:r>
            <a:r>
              <a:rPr lang="ko-KR" altLang="en-US" dirty="0"/>
              <a:t>정보통신 융합 기술과 </a:t>
            </a:r>
            <a:r>
              <a:rPr lang="ko-KR" altLang="en-US" dirty="0" err="1"/>
              <a:t>정보통신기술’로</a:t>
            </a:r>
            <a:r>
              <a:rPr lang="ko-KR" altLang="en-US" dirty="0"/>
              <a:t> 정의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정보를 수집하는 인프라 관련 기술</a:t>
            </a:r>
            <a:r>
              <a:rPr lang="en-US" altLang="ko-KR" dirty="0"/>
              <a:t>, </a:t>
            </a:r>
            <a:r>
              <a:rPr lang="ko-KR" altLang="en-US" dirty="0"/>
              <a:t>정보를 가공하는 데이터 관련 기술 그리고 정보를 활용하는 서비스 관련 기술로 구분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D875DC3-2258-1467-B957-80A394A58F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1079" y="2522130"/>
            <a:ext cx="8793126" cy="3822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6587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80A46A-4F88-CFC2-1F17-68015413F1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스마트 시티 종합 계획 및 목표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DEF2CC0-1457-688D-9BCC-5A400D1460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‘</a:t>
            </a:r>
            <a:r>
              <a:rPr lang="ko-KR" altLang="en-US" dirty="0" err="1"/>
              <a:t>스마트도시종합계획’은「스마트도시법」에</a:t>
            </a:r>
            <a:r>
              <a:rPr lang="ko-KR" altLang="en-US" dirty="0"/>
              <a:t> 근거한 </a:t>
            </a:r>
            <a:r>
              <a:rPr lang="en-US" altLang="ko-KR" dirty="0"/>
              <a:t>5</a:t>
            </a:r>
            <a:r>
              <a:rPr lang="ko-KR" altLang="en-US" dirty="0"/>
              <a:t>년 단위의 법정계획</a:t>
            </a:r>
            <a:endParaRPr lang="en-US" altLang="ko-KR" dirty="0"/>
          </a:p>
          <a:p>
            <a:r>
              <a:rPr lang="ko-KR" altLang="en-US" dirty="0"/>
              <a:t>스마트시티 비전을 달성하기 위한 목표</a:t>
            </a:r>
          </a:p>
          <a:p>
            <a:pPr lvl="1"/>
            <a:r>
              <a:rPr lang="ko-KR" altLang="en-US" dirty="0"/>
              <a:t>공간 데이터 기반 서비스로 다양한 도시문제 해결</a:t>
            </a:r>
            <a:endParaRPr lang="en-US" altLang="ko-KR" dirty="0"/>
          </a:p>
          <a:p>
            <a:pPr lvl="1"/>
            <a:r>
              <a:rPr lang="ko-KR" altLang="en-US" dirty="0"/>
              <a:t>모든 시민을 배려하는 포용적 스마트시티 조성</a:t>
            </a:r>
            <a:endParaRPr lang="en-US" altLang="ko-KR" dirty="0"/>
          </a:p>
          <a:p>
            <a:pPr lvl="1"/>
            <a:r>
              <a:rPr lang="ko-KR" altLang="en-US" dirty="0"/>
              <a:t>혁신 생태계 구축을 통한 글로벌 협력 강화</a:t>
            </a:r>
            <a:endParaRPr lang="en-US" altLang="ko-KR" dirty="0"/>
          </a:p>
          <a:p>
            <a:r>
              <a:rPr lang="en-US" altLang="ko-KR" dirty="0"/>
              <a:t>4</a:t>
            </a:r>
            <a:r>
              <a:rPr lang="ko-KR" altLang="en-US" dirty="0"/>
              <a:t>대 전략</a:t>
            </a:r>
            <a:endParaRPr lang="en-US" altLang="ko-KR" dirty="0"/>
          </a:p>
          <a:p>
            <a:pPr lvl="1"/>
            <a:r>
              <a:rPr lang="ko-KR" altLang="en-US" dirty="0"/>
              <a:t>도시 성장 단계별 맞춤형 스마트시티 모델 조성</a:t>
            </a:r>
            <a:endParaRPr lang="en-US" altLang="ko-KR" dirty="0"/>
          </a:p>
          <a:p>
            <a:pPr lvl="1"/>
            <a:r>
              <a:rPr lang="ko-KR" altLang="en-US" dirty="0"/>
              <a:t>스마트시티 확산 기반 구축</a:t>
            </a:r>
            <a:endParaRPr lang="en-US" altLang="ko-KR" dirty="0"/>
          </a:p>
          <a:p>
            <a:pPr lvl="1"/>
            <a:r>
              <a:rPr lang="ko-KR" altLang="en-US" dirty="0"/>
              <a:t>스마트시티 혁신생태계 조성</a:t>
            </a:r>
            <a:endParaRPr lang="en-US" altLang="ko-KR" dirty="0"/>
          </a:p>
          <a:p>
            <a:pPr lvl="1"/>
            <a:r>
              <a:rPr lang="ko-KR" altLang="en-US" dirty="0"/>
              <a:t>글로벌 네트워크 강화 및 해외수출 지원</a:t>
            </a:r>
          </a:p>
        </p:txBody>
      </p:sp>
    </p:spTree>
    <p:extLst>
      <p:ext uri="{BB962C8B-B14F-4D97-AF65-F5344CB8AC3E}">
        <p14:creationId xmlns:p14="http://schemas.microsoft.com/office/powerpoint/2010/main" val="30621749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85D31F-EB2C-95E8-556C-659090D828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177800"/>
            <a:ext cx="8097268" cy="394869"/>
          </a:xfrm>
        </p:spPr>
        <p:txBody>
          <a:bodyPr/>
          <a:lstStyle/>
          <a:p>
            <a:r>
              <a:rPr lang="ko-KR" altLang="en-US" dirty="0"/>
              <a:t>기반 기술 </a:t>
            </a:r>
            <a:r>
              <a:rPr lang="en-US" altLang="ko-KR" dirty="0"/>
              <a:t>- 1. </a:t>
            </a:r>
            <a:r>
              <a:rPr lang="ko-KR" altLang="en-US" dirty="0"/>
              <a:t>사물인터넷 </a:t>
            </a:r>
            <a:r>
              <a:rPr lang="en-US" altLang="ko-KR" dirty="0"/>
              <a:t>(IoT) </a:t>
            </a:r>
            <a:r>
              <a:rPr lang="ko-KR" altLang="en-US" dirty="0"/>
              <a:t>기술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C432B5-E273-94ED-23B6-039683CDBC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928670"/>
            <a:ext cx="5384800" cy="5500727"/>
          </a:xfrm>
        </p:spPr>
        <p:txBody>
          <a:bodyPr/>
          <a:lstStyle/>
          <a:p>
            <a:r>
              <a:rPr lang="ko-KR" altLang="en-US" dirty="0"/>
              <a:t>센서 네트워크 설계</a:t>
            </a:r>
            <a:r>
              <a:rPr lang="en-US" altLang="ko-KR" dirty="0"/>
              <a:t>: </a:t>
            </a:r>
          </a:p>
          <a:p>
            <a:pPr lvl="1"/>
            <a:r>
              <a:rPr lang="ko-KR" altLang="en-US" dirty="0"/>
              <a:t>스마트시티 내 다양한 환경 데이터를 수집하기 위해 필요한 센서 네트워크를 설계하고 배치하는 기술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무선 통신 프로토콜</a:t>
            </a:r>
            <a:r>
              <a:rPr lang="en-US" altLang="ko-KR" dirty="0"/>
              <a:t>: </a:t>
            </a:r>
          </a:p>
          <a:p>
            <a:pPr lvl="1"/>
            <a:r>
              <a:rPr lang="en-US" altLang="ko-KR" dirty="0"/>
              <a:t>LoRa, Zigbee, Wi-Fi, 5G </a:t>
            </a:r>
            <a:r>
              <a:rPr lang="ko-KR" altLang="en-US" dirty="0"/>
              <a:t>등 </a:t>
            </a:r>
            <a:r>
              <a:rPr lang="en-US" altLang="ko-KR" dirty="0"/>
              <a:t>IoT </a:t>
            </a:r>
            <a:r>
              <a:rPr lang="ko-KR" altLang="en-US" dirty="0"/>
              <a:t>기기 간의 데이터 전송을 위한 통신 프로토콜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임베디드 시스템</a:t>
            </a:r>
            <a:r>
              <a:rPr lang="en-US" altLang="ko-KR" dirty="0"/>
              <a:t>: </a:t>
            </a:r>
          </a:p>
          <a:p>
            <a:pPr lvl="1"/>
            <a:r>
              <a:rPr lang="ko-KR" altLang="en-US" dirty="0"/>
              <a:t>소형화된 하드웨어와 소프트웨어를 통합하여 </a:t>
            </a:r>
            <a:r>
              <a:rPr lang="en-US" altLang="ko-KR" dirty="0"/>
              <a:t>IoT </a:t>
            </a:r>
            <a:r>
              <a:rPr lang="ko-KR" altLang="en-US" dirty="0"/>
              <a:t>장치를 개발하고 구현하는 기술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센서 기술</a:t>
            </a:r>
            <a:endParaRPr lang="en-US" altLang="ko-KR" dirty="0"/>
          </a:p>
          <a:p>
            <a:pPr lvl="1"/>
            <a:r>
              <a:rPr lang="ko-KR" altLang="en-US" dirty="0"/>
              <a:t>미세먼지 측정</a:t>
            </a:r>
            <a:r>
              <a:rPr lang="en-US" altLang="ko-KR" dirty="0"/>
              <a:t>, </a:t>
            </a:r>
            <a:r>
              <a:rPr lang="ko-KR" altLang="en-US" dirty="0"/>
              <a:t>고성능 카메라</a:t>
            </a:r>
          </a:p>
        </p:txBody>
      </p:sp>
      <p:pic>
        <p:nvPicPr>
          <p:cNvPr id="1027" name="Picture 3">
            <a:extLst>
              <a:ext uri="{FF2B5EF4-FFF2-40B4-BE49-F238E27FC236}">
                <a16:creationId xmlns:a16="http://schemas.microsoft.com/office/drawing/2014/main" id="{07E5871F-B31A-9C55-06A8-82B91D86B1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0559" y="936289"/>
            <a:ext cx="5990167" cy="5060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00C7C44-C72E-844A-5C95-2EA3C3ACE7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546601"/>
            <a:ext cx="6197603" cy="121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700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2FC5DD-913C-95DF-6FF5-201DFAE0E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기반 기술 </a:t>
            </a:r>
            <a:r>
              <a:rPr lang="en-US" altLang="ko-KR" dirty="0"/>
              <a:t>- 2. </a:t>
            </a:r>
            <a:r>
              <a:rPr lang="ko-KR" altLang="en-US" dirty="0"/>
              <a:t>데이터 수집 및 분석 기술 </a:t>
            </a:r>
            <a:r>
              <a:rPr lang="en-US" altLang="ko-KR" dirty="0"/>
              <a:t>( </a:t>
            </a:r>
            <a:r>
              <a:rPr lang="ko-KR" altLang="en-US" dirty="0"/>
              <a:t>클라우드 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471FA00-6549-DE8E-873B-46144A1069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빅데이터 관리</a:t>
            </a:r>
            <a:r>
              <a:rPr lang="en-US" altLang="ko-KR" dirty="0"/>
              <a:t>: </a:t>
            </a:r>
          </a:p>
          <a:p>
            <a:pPr lvl="1"/>
            <a:r>
              <a:rPr lang="ko-KR" altLang="en-US" dirty="0"/>
              <a:t>스마트시티에서 발생하는 방대한 데이터를 효율적으로 수집</a:t>
            </a:r>
            <a:r>
              <a:rPr lang="en-US" altLang="ko-KR" dirty="0"/>
              <a:t>, </a:t>
            </a:r>
            <a:r>
              <a:rPr lang="ko-KR" altLang="en-US" dirty="0"/>
              <a:t>저장</a:t>
            </a:r>
            <a:r>
              <a:rPr lang="en-US" altLang="ko-KR" dirty="0"/>
              <a:t>, </a:t>
            </a:r>
            <a:r>
              <a:rPr lang="ko-KR" altLang="en-US" dirty="0"/>
              <a:t>관리하는 기술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클라우드 데이터 허브</a:t>
            </a:r>
            <a:endParaRPr lang="en-US" altLang="ko-KR" dirty="0"/>
          </a:p>
          <a:p>
            <a:r>
              <a:rPr lang="ko-KR" altLang="en-US" dirty="0"/>
              <a:t>데이터 분석 및 </a:t>
            </a:r>
            <a:r>
              <a:rPr lang="ko-KR" altLang="en-US" dirty="0" err="1"/>
              <a:t>머신러닝</a:t>
            </a:r>
            <a:r>
              <a:rPr lang="en-US" altLang="ko-KR" dirty="0"/>
              <a:t>: </a:t>
            </a:r>
          </a:p>
          <a:p>
            <a:pPr lvl="1"/>
            <a:r>
              <a:rPr lang="ko-KR" altLang="en-US" dirty="0"/>
              <a:t>도시 데이터를 분석하여 인사이트를 도출하고 예측 모델을 개발하는 기술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실시간 데이터 처리</a:t>
            </a:r>
            <a:r>
              <a:rPr lang="en-US" altLang="ko-KR" dirty="0"/>
              <a:t>: </a:t>
            </a:r>
          </a:p>
          <a:p>
            <a:pPr lvl="1"/>
            <a:r>
              <a:rPr lang="ko-KR" altLang="en-US" dirty="0"/>
              <a:t>대규모의 스트리밍 데이터를 실시간으로 처리하는 기술 </a:t>
            </a:r>
            <a:r>
              <a:rPr lang="en-US" altLang="ko-KR" dirty="0"/>
              <a:t>(</a:t>
            </a:r>
            <a:r>
              <a:rPr lang="ko-KR" altLang="en-US" dirty="0"/>
              <a:t>예</a:t>
            </a:r>
            <a:r>
              <a:rPr lang="en-US" altLang="ko-KR" dirty="0"/>
              <a:t>: Apache Kafka, Spark).</a:t>
            </a:r>
            <a:endParaRPr lang="ko-KR" altLang="en-US" dirty="0"/>
          </a:p>
        </p:txBody>
      </p:sp>
      <p:pic>
        <p:nvPicPr>
          <p:cNvPr id="2051" name="Picture 3">
            <a:extLst>
              <a:ext uri="{FF2B5EF4-FFF2-40B4-BE49-F238E27FC236}">
                <a16:creationId xmlns:a16="http://schemas.microsoft.com/office/drawing/2014/main" id="{34B9B817-FB7C-C05C-AA31-E0A03AEC03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3201" y="3124200"/>
            <a:ext cx="6465116" cy="345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63647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2FC5DD-913C-95DF-6FF5-201DFAE0E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기반 기술 </a:t>
            </a:r>
            <a:r>
              <a:rPr lang="en-US" altLang="ko-KR" dirty="0"/>
              <a:t>- 3. </a:t>
            </a:r>
            <a:r>
              <a:rPr lang="ko-KR" altLang="en-US" dirty="0"/>
              <a:t>통신 및 네트워크 기술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471FA00-6549-DE8E-873B-46144A1069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928670"/>
            <a:ext cx="6502400" cy="5500727"/>
          </a:xfrm>
        </p:spPr>
        <p:txBody>
          <a:bodyPr/>
          <a:lstStyle/>
          <a:p>
            <a:r>
              <a:rPr lang="en-US" altLang="ko-KR" dirty="0"/>
              <a:t>5G </a:t>
            </a:r>
            <a:r>
              <a:rPr lang="ko-KR" altLang="en-US" dirty="0"/>
              <a:t>통신</a:t>
            </a:r>
            <a:r>
              <a:rPr lang="en-US" altLang="ko-KR" dirty="0"/>
              <a:t>: </a:t>
            </a:r>
          </a:p>
          <a:p>
            <a:pPr lvl="1"/>
            <a:r>
              <a:rPr lang="ko-KR" altLang="en-US" dirty="0"/>
              <a:t>고속</a:t>
            </a:r>
            <a:r>
              <a:rPr lang="en-US" altLang="ko-KR" dirty="0"/>
              <a:t>, </a:t>
            </a:r>
            <a:r>
              <a:rPr lang="ko-KR" altLang="en-US" dirty="0"/>
              <a:t>저지연의 데이터 전송을 위해 </a:t>
            </a:r>
            <a:r>
              <a:rPr lang="en-US" altLang="ko-KR" dirty="0"/>
              <a:t>5G </a:t>
            </a:r>
            <a:r>
              <a:rPr lang="ko-KR" altLang="en-US" dirty="0"/>
              <a:t>기술을 활용하는 능력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V2X (Vehicle-to-Everything) </a:t>
            </a:r>
            <a:r>
              <a:rPr lang="ko-KR" altLang="en-US" dirty="0"/>
              <a:t>통신</a:t>
            </a:r>
            <a:r>
              <a:rPr lang="en-US" altLang="ko-KR" dirty="0"/>
              <a:t>: </a:t>
            </a:r>
          </a:p>
          <a:p>
            <a:pPr lvl="1"/>
            <a:r>
              <a:rPr lang="ko-KR" altLang="en-US" dirty="0"/>
              <a:t>차량과 인프라 간의 통신을 가능하게 하는 기술로 스마트 교통 시스템의 핵심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네트워크 보안</a:t>
            </a:r>
            <a:r>
              <a:rPr lang="en-US" altLang="ko-KR" dirty="0"/>
              <a:t>: </a:t>
            </a:r>
          </a:p>
          <a:p>
            <a:pPr lvl="1"/>
            <a:r>
              <a:rPr lang="ko-KR" altLang="en-US" dirty="0"/>
              <a:t>도시 인프라의 안전한 통신을 보장하기 위한 사이버 보안 기술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3077" name="Picture 5" descr="[출처= 현대자동차]">
            <a:extLst>
              <a:ext uri="{FF2B5EF4-FFF2-40B4-BE49-F238E27FC236}">
                <a16:creationId xmlns:a16="http://schemas.microsoft.com/office/drawing/2014/main" id="{2A4E27A9-AE52-6A30-E7CD-790E4E0456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3600" y="654008"/>
            <a:ext cx="4910861" cy="5721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 descr="V2X 통신을 활용해 주행 중인 차량이 운전자에게 사고 위험이나 교통 상황 등의 정보를 실시간으로 제공할 수 있도록 해주는 시스템인 C-ITS.">
            <a:extLst>
              <a:ext uri="{FF2B5EF4-FFF2-40B4-BE49-F238E27FC236}">
                <a16:creationId xmlns:a16="http://schemas.microsoft.com/office/drawing/2014/main" id="{D878FBFF-1EDA-C7DB-EE0F-88C8501763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0800" y="3477285"/>
            <a:ext cx="5486400" cy="3334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3169884"/>
      </p:ext>
    </p:extLst>
  </p:cSld>
  <p:clrMapOvr>
    <a:masterClrMapping/>
  </p:clrMapOvr>
</p:sld>
</file>

<file path=ppt/theme/theme1.xml><?xml version="1.0" encoding="utf-8"?>
<a:theme xmlns:a="http://schemas.openxmlformats.org/drawingml/2006/main" name="바인드소프트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9050">
          <a:solidFill>
            <a:schemeClr val="tx1"/>
          </a:solidFill>
          <a:prstDash val="solid"/>
        </a:ln>
        <a:effectLst/>
      </a:spPr>
      <a:bodyPr wrap="square" rtlCol="0" anchor="ctr" anchorCtr="0">
        <a:noAutofit/>
      </a:bodyPr>
      <a:lstStyle>
        <a:defPPr marL="742950" indent="-742950" algn="ctr">
          <a:defRPr dirty="0" smtClean="0">
            <a:latin typeface="HY동녘B" pitchFamily="18" charset="-127"/>
            <a:ea typeface="HY동녘B" pitchFamily="18" charset="-127"/>
          </a:defRPr>
        </a:defPPr>
      </a:lstStyle>
    </a:spDef>
    <a:lnDef>
      <a:spPr>
        <a:ln w="19050">
          <a:solidFill>
            <a:schemeClr val="tx1"/>
          </a:solidFill>
          <a:headEnd type="none"/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gradFill>
          <a:gsLst>
            <a:gs pos="100000">
              <a:schemeClr val="bg1"/>
            </a:gs>
            <a:gs pos="0">
              <a:schemeClr val="bg1">
                <a:alpha val="0"/>
              </a:schemeClr>
            </a:gs>
          </a:gsLst>
          <a:lin ang="5400000" scaled="0"/>
        </a:gradFill>
      </a:spPr>
      <a:bodyPr vert="horz" lIns="91440" tIns="45720" rIns="91440" bIns="45720" rtlCol="0" anchor="ctr">
        <a:noAutofit/>
      </a:bodyPr>
      <a:lstStyle>
        <a:defPPr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바인드소프트" id="{9F29D461-A87A-4152-BAD6-53B5FC0ADF71}" vid="{A468E1C3-A913-41F0-BB80-6BEB0CCAC86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바인드소프트</Template>
  <TotalTime>182</TotalTime>
  <Words>867</Words>
  <Application>Microsoft Office PowerPoint</Application>
  <PresentationFormat>와이드스크린</PresentationFormat>
  <Paragraphs>117</Paragraphs>
  <Slides>19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4" baseType="lpstr">
      <vt:lpstr>HY견고딕</vt:lpstr>
      <vt:lpstr>맑은 고딕</vt:lpstr>
      <vt:lpstr>Arial</vt:lpstr>
      <vt:lpstr>Wingdings</vt:lpstr>
      <vt:lpstr>바인드소프트</vt:lpstr>
      <vt:lpstr>스마트 시티</vt:lpstr>
      <vt:lpstr>스마트시티 개요</vt:lpstr>
      <vt:lpstr>스마트 시티 개론</vt:lpstr>
      <vt:lpstr>서비스 로드맵</vt:lpstr>
      <vt:lpstr>스마트 시티 동향</vt:lpstr>
      <vt:lpstr>스마트 시티 종합 계획 및 목표</vt:lpstr>
      <vt:lpstr>기반 기술 - 1. 사물인터넷 (IoT) 기술</vt:lpstr>
      <vt:lpstr>기반 기술 - 2. 데이터 수집 및 분석 기술 ( 클라우드 )</vt:lpstr>
      <vt:lpstr>기반 기술 - 3. 통신 및 네트워크 기술</vt:lpstr>
      <vt:lpstr>기반 기술 - 4. 전자 시스템 및 회로 설계</vt:lpstr>
      <vt:lpstr>기반 기술 - 5. 인공지능 및 자동화 기술</vt:lpstr>
      <vt:lpstr>기반 기술 - 6. 스마트 에너지 관리 기술</vt:lpstr>
      <vt:lpstr>기반 기술 - 7. 시스템 통합 및 프로젝트 관리</vt:lpstr>
      <vt:lpstr>기반 기술 - 8. 데이터 보안 및 프라이버시 보호 기술</vt:lpstr>
      <vt:lpstr>기반 기술 - 9. 사용자 인터페이스 및 경험 디자인 (UI/UX)</vt:lpstr>
      <vt:lpstr>기반 기술 - 10. 지속 가능성 및 친환경 기술</vt:lpstr>
      <vt:lpstr>스마트 시티 기술 적용 사례</vt:lpstr>
      <vt:lpstr>스마트 시티 기술 적용 사례</vt:lpstr>
      <vt:lpstr>스마트 시티 기술 적용 사례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Sugil Choi</dc:creator>
  <cp:lastModifiedBy>Sugil Choi</cp:lastModifiedBy>
  <cp:revision>5</cp:revision>
  <dcterms:created xsi:type="dcterms:W3CDTF">2024-08-29T01:37:42Z</dcterms:created>
  <dcterms:modified xsi:type="dcterms:W3CDTF">2025-10-22T03:51:16Z</dcterms:modified>
</cp:coreProperties>
</file>